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6" r:id="rId1"/>
  </p:sldMasterIdLst>
  <p:notesMasterIdLst>
    <p:notesMasterId r:id="rId19"/>
  </p:notesMasterIdLst>
  <p:sldIdLst>
    <p:sldId id="256" r:id="rId2"/>
    <p:sldId id="258" r:id="rId3"/>
    <p:sldId id="278" r:id="rId4"/>
    <p:sldId id="268" r:id="rId5"/>
    <p:sldId id="279" r:id="rId6"/>
    <p:sldId id="294" r:id="rId7"/>
    <p:sldId id="295" r:id="rId8"/>
    <p:sldId id="296" r:id="rId9"/>
    <p:sldId id="269" r:id="rId10"/>
    <p:sldId id="280" r:id="rId11"/>
    <p:sldId id="297" r:id="rId12"/>
    <p:sldId id="270" r:id="rId13"/>
    <p:sldId id="281" r:id="rId14"/>
    <p:sldId id="303" r:id="rId15"/>
    <p:sldId id="304" r:id="rId16"/>
    <p:sldId id="271" r:id="rId17"/>
    <p:sldId id="282" r:id="rId18"/>
  </p:sldIdLst>
  <p:sldSz cx="9144000" cy="6858000" type="screen4x3"/>
  <p:notesSz cx="6858000" cy="9144000"/>
  <p:embeddedFontLst>
    <p:embeddedFont>
      <p:font typeface="Bebas Neue" panose="020B0606020202050201" pitchFamily="34" charset="77"/>
      <p:regular r:id="rId20"/>
    </p:embeddedFont>
    <p:embeddedFont>
      <p:font typeface="Calibri" panose="020F0502020204030204" pitchFamily="34" charset="0"/>
      <p:regular r:id="rId21"/>
      <p:bold r:id="rId22"/>
      <p:italic r:id="rId23"/>
      <p:boldItalic r:id="rId24"/>
    </p:embeddedFont>
    <p:embeddedFont>
      <p:font typeface="Franklin Gothic" panose="020B0603020102020204" pitchFamily="34" charset="0"/>
      <p:regular r:id="rId25"/>
      <p:bold r:id="rId26"/>
      <p:italic r:id="rId27"/>
      <p:boldItalic r:id="rId28"/>
    </p:embeddedFont>
    <p:embeddedFont>
      <p:font typeface="Roboto Condensed" panose="02000000000000000000" pitchFamily="2" charset="0"/>
      <p:regular r:id="rId29"/>
      <p:bold r:id="rId30"/>
      <p:italic r:id="rId31"/>
      <p:boldItalic r:id="rId32"/>
    </p:embeddedFont>
    <p:embeddedFont>
      <p:font typeface="Roboto Mon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94631"/>
  </p:normalViewPr>
  <p:slideViewPr>
    <p:cSldViewPr snapToGrid="0" snapToObjects="1">
      <p:cViewPr varScale="1">
        <p:scale>
          <a:sx n="97" d="100"/>
          <a:sy n="97" d="100"/>
        </p:scale>
        <p:origin x="6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heme" Target="theme/theme1.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570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813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objetos 4" userDrawn="1">
  <p:cSld name="OBJECT_1_1">
    <p:spTree>
      <p:nvGrpSpPr>
        <p:cNvPr id="1" name="Shape 107"/>
        <p:cNvGrpSpPr/>
        <p:nvPr/>
      </p:nvGrpSpPr>
      <p:grpSpPr>
        <a:xfrm>
          <a:off x="0" y="0"/>
          <a:ext cx="0" cy="0"/>
          <a:chOff x="0" y="0"/>
          <a:chExt cx="0" cy="0"/>
        </a:xfrm>
      </p:grpSpPr>
      <p:sp>
        <p:nvSpPr>
          <p:cNvPr id="109" name="Google Shape;109;p17"/>
          <p:cNvSpPr/>
          <p:nvPr/>
        </p:nvSpPr>
        <p:spPr>
          <a:xfrm>
            <a:off x="770850" y="212725"/>
            <a:ext cx="903600" cy="813000"/>
          </a:xfrm>
          <a:prstGeom prst="parallelogram">
            <a:avLst>
              <a:gd name="adj" fmla="val 45310"/>
            </a:avLst>
          </a:prstGeom>
          <a:solidFill>
            <a:srgbClr val="BE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146422" y="212725"/>
            <a:ext cx="903600" cy="813000"/>
          </a:xfrm>
          <a:prstGeom prst="parallelogram">
            <a:avLst>
              <a:gd name="adj" fmla="val 45310"/>
            </a:avLst>
          </a:prstGeom>
          <a:gradFill>
            <a:gsLst>
              <a:gs pos="0">
                <a:srgbClr val="FFFFFF"/>
              </a:gs>
              <a:gs pos="65000">
                <a:schemeClr val="accent3"/>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7"/>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14" name="Google Shape;114;p17"/>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id="{66000D04-C10D-E74D-BD69-F15BCBCB23CB}"/>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CFC8E6A0-23C5-B947-94E4-E744F76CED42}"/>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id="{7597FF83-28B2-D447-8C51-BAB390C7D7B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objetos 5" userDrawn="1">
  <p:cSld name="OBJECT_1_1_1">
    <p:spTree>
      <p:nvGrpSpPr>
        <p:cNvPr id="1" name="Shape 115"/>
        <p:cNvGrpSpPr/>
        <p:nvPr/>
      </p:nvGrpSpPr>
      <p:grpSpPr>
        <a:xfrm>
          <a:off x="0" y="0"/>
          <a:ext cx="0" cy="0"/>
          <a:chOff x="0" y="0"/>
          <a:chExt cx="0" cy="0"/>
        </a:xfrm>
      </p:grpSpPr>
      <p:sp>
        <p:nvSpPr>
          <p:cNvPr id="117" name="Google Shape;117;p18"/>
          <p:cNvSpPr/>
          <p:nvPr/>
        </p:nvSpPr>
        <p:spPr>
          <a:xfrm>
            <a:off x="770850" y="212725"/>
            <a:ext cx="903600" cy="813000"/>
          </a:xfrm>
          <a:prstGeom prst="parallelogram">
            <a:avLst>
              <a:gd name="adj" fmla="val 45310"/>
            </a:avLst>
          </a:prstGeom>
          <a:solidFill>
            <a:srgbClr val="00A0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146422" y="212725"/>
            <a:ext cx="903600" cy="813000"/>
          </a:xfrm>
          <a:prstGeom prst="parallelogram">
            <a:avLst>
              <a:gd name="adj" fmla="val 45310"/>
            </a:avLst>
          </a:prstGeom>
          <a:gradFill>
            <a:gsLst>
              <a:gs pos="0">
                <a:srgbClr val="FFFFFF"/>
              </a:gs>
              <a:gs pos="65000">
                <a:schemeClr val="accent4"/>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 name="Google Shape;121;p18"/>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22" name="Google Shape;122;p18"/>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id="{68D524C4-1F0A-4E44-A95B-72D8DB45E405}"/>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042199C9-DD4D-EB45-AFC1-D179EEED3963}"/>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id="{11BA7EF7-A1ED-2147-8386-4D991E939F0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2">
  <p:cSld name="TITLE_4">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3">
  <p:cSld name="TITLE_1_1">
    <p:bg>
      <p:bgPr>
        <a:solidFill>
          <a:schemeClr val="accent2"/>
        </a:solidFill>
        <a:effectLst/>
      </p:bgPr>
    </p:bg>
    <p:spTree>
      <p:nvGrpSpPr>
        <p:cNvPr id="1" name="Shape 29"/>
        <p:cNvGrpSpPr/>
        <p:nvPr/>
      </p:nvGrpSpPr>
      <p:grpSpPr>
        <a:xfrm>
          <a:off x="0" y="0"/>
          <a:ext cx="0" cy="0"/>
          <a:chOff x="0" y="0"/>
          <a:chExt cx="0" cy="0"/>
        </a:xfrm>
      </p:grpSpPr>
      <p:sp>
        <p:nvSpPr>
          <p:cNvPr id="30" name="Google Shape;30;p5"/>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1" name="Google Shape;31;p5"/>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2" name="Google Shape;32;p5"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34" name="Google Shape;34;p5"/>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4">
  <p:cSld name="TITLE_2_1">
    <p:bg>
      <p:bgPr>
        <a:solidFill>
          <a:schemeClr val="accent3"/>
        </a:solidFill>
        <a:effectLst/>
      </p:bgPr>
    </p:bg>
    <p:spTree>
      <p:nvGrpSpPr>
        <p:cNvPr id="1" name="Shape 35"/>
        <p:cNvGrpSpPr/>
        <p:nvPr/>
      </p:nvGrpSpPr>
      <p:grpSpPr>
        <a:xfrm>
          <a:off x="0" y="0"/>
          <a:ext cx="0" cy="0"/>
          <a:chOff x="0" y="0"/>
          <a:chExt cx="0" cy="0"/>
        </a:xfrm>
      </p:grpSpPr>
      <p:sp>
        <p:nvSpPr>
          <p:cNvPr id="36" name="Google Shape;36;p6"/>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7" name="Google Shape;37;p6"/>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8" name="Google Shape;38;p6" descr="Imagen que contiene persona, foto, hombre, mujer&#10;&#10;Descripción generada automáticamente"/>
          <p:cNvPicPr preferRelativeResize="0"/>
          <p:nvPr/>
        </p:nvPicPr>
        <p:blipFill rotWithShape="1">
          <a:blip r:embed="rId3">
            <a:alphaModFix/>
          </a:blip>
          <a:srcRect r="1635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0" name="Google Shape;40;p6"/>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cabezado de sección 5">
  <p:cSld name="TITLE_3_6">
    <p:bg>
      <p:bgPr>
        <a:solidFill>
          <a:schemeClr val="accent4"/>
        </a:solidFill>
        <a:effectLst/>
      </p:bgPr>
    </p:bg>
    <p:spTree>
      <p:nvGrpSpPr>
        <p:cNvPr id="1" name="Shape 41"/>
        <p:cNvGrpSpPr/>
        <p:nvPr/>
      </p:nvGrpSpPr>
      <p:grpSpPr>
        <a:xfrm>
          <a:off x="0" y="0"/>
          <a:ext cx="0" cy="0"/>
          <a:chOff x="0" y="0"/>
          <a:chExt cx="0" cy="0"/>
        </a:xfrm>
      </p:grpSpPr>
      <p:sp>
        <p:nvSpPr>
          <p:cNvPr id="42" name="Google Shape;42;p7"/>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43" name="Google Shape;43;p7"/>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44" name="Google Shape;44;p7"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6" name="Google Shape;46;p7"/>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objetos 3" userDrawn="1">
  <p:cSld name="OBJECT_1">
    <p:spTree>
      <p:nvGrpSpPr>
        <p:cNvPr id="1" name="Shape 99"/>
        <p:cNvGrpSpPr/>
        <p:nvPr/>
      </p:nvGrpSpPr>
      <p:grpSpPr>
        <a:xfrm>
          <a:off x="0" y="0"/>
          <a:ext cx="0" cy="0"/>
          <a:chOff x="0" y="0"/>
          <a:chExt cx="0" cy="0"/>
        </a:xfrm>
      </p:grpSpPr>
      <p:sp>
        <p:nvSpPr>
          <p:cNvPr id="101" name="Google Shape;101;p16"/>
          <p:cNvSpPr/>
          <p:nvPr/>
        </p:nvSpPr>
        <p:spPr>
          <a:xfrm>
            <a:off x="770850" y="212725"/>
            <a:ext cx="903600" cy="8130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46422" y="212725"/>
            <a:ext cx="903600" cy="8130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6"/>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06" name="Google Shape;106;p16"/>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84;p14">
            <a:extLst>
              <a:ext uri="{FF2B5EF4-FFF2-40B4-BE49-F238E27FC236}">
                <a16:creationId xmlns:a16="http://schemas.microsoft.com/office/drawing/2014/main" id="{BB89A5F1-01F7-AA47-B434-101A27DE7BC0}"/>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8DC17925-3C94-8F46-871B-B63E680B4A39}"/>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1" name="Google Shape;7;p1">
            <a:extLst>
              <a:ext uri="{FF2B5EF4-FFF2-40B4-BE49-F238E27FC236}">
                <a16:creationId xmlns:a16="http://schemas.microsoft.com/office/drawing/2014/main" id="{3C188FE6-8EF7-F044-9027-21CDC308C75A}"/>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79" r:id="rId7"/>
    <p:sldLayoutId id="2147483661" r:id="rId8"/>
    <p:sldLayoutId id="2147483662" r:id="rId9"/>
    <p:sldLayoutId id="2147483663" r:id="rId10"/>
    <p:sldLayoutId id="2147483664" r:id="rId11"/>
    <p:sldLayoutId id="2147483678" r:id="rId12"/>
    <p:sldLayoutId id="214748367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r>
              <a:rPr lang="en-US" dirty="0"/>
              <a:t>DESARROLLO WEB</a:t>
            </a:r>
            <a:endParaRPr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rtl="0">
              <a:spcBef>
                <a:spcPts val="1000"/>
              </a:spcBef>
              <a:spcAft>
                <a:spcPts val="0"/>
              </a:spcAft>
              <a:buNone/>
            </a:pPr>
            <a:r>
              <a:rPr lang="en-US" sz="3600" dirty="0"/>
              <a:t>PGY3121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p:txBody>
          <a:bodyPr/>
          <a:lstStyle/>
          <a:p>
            <a:r>
              <a:rPr lang="es-ES_tradnl" dirty="0"/>
              <a:t>Utilizando los eventos definidos para los formularios, podemos crear validaciones campo a campo o a nivel de formulario.</a:t>
            </a:r>
          </a:p>
          <a:p>
            <a:endParaRPr lang="es-ES_tradnl" dirty="0"/>
          </a:p>
          <a:p>
            <a:pPr lvl="1"/>
            <a:r>
              <a:rPr lang="es-ES_tradnl" dirty="0">
                <a:latin typeface="Calibri" panose="020F0502020204030204" pitchFamily="34" charset="0"/>
                <a:cs typeface="Calibri" panose="020F0502020204030204" pitchFamily="34" charset="0"/>
              </a:rPr>
              <a:t>Las validaciones campo a campo, se realizan para cada elemento que pierde el foco, se valida su contenido.</a:t>
            </a:r>
          </a:p>
          <a:p>
            <a:pPr lvl="1"/>
            <a:endParaRPr lang="es-ES_tradnl" dirty="0">
              <a:latin typeface="Calibri" panose="020F0502020204030204" pitchFamily="34" charset="0"/>
              <a:cs typeface="Calibri" panose="020F0502020204030204" pitchFamily="34" charset="0"/>
            </a:endParaRPr>
          </a:p>
          <a:p>
            <a:pPr lvl="1"/>
            <a:r>
              <a:rPr lang="es-ES_tradnl" dirty="0">
                <a:latin typeface="Calibri" panose="020F0502020204030204" pitchFamily="34" charset="0"/>
                <a:cs typeface="Calibri" panose="020F0502020204030204" pitchFamily="34" charset="0"/>
              </a:rPr>
              <a:t>En las validaciones a nivel de formulario, la validación se realiza sólo al momento de enviar los datos.</a:t>
            </a:r>
          </a:p>
          <a:p>
            <a:pPr lvl="1"/>
            <a:endParaRPr lang="es-ES_tradnl" dirty="0">
              <a:latin typeface="Calibri" panose="020F0502020204030204" pitchFamily="34" charset="0"/>
              <a:cs typeface="Calibri" panose="020F0502020204030204" pitchFamily="34" charset="0"/>
            </a:endParaRPr>
          </a:p>
          <a:p>
            <a:pPr lvl="1"/>
            <a:r>
              <a:rPr lang="es-ES_tradnl" dirty="0">
                <a:latin typeface="Calibri" panose="020F0502020204030204" pitchFamily="34" charset="0"/>
                <a:cs typeface="Calibri" panose="020F0502020204030204" pitchFamily="34" charset="0"/>
              </a:rPr>
              <a:t>Existe una tercera que es una combinación de las anteriores.</a:t>
            </a: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USO DE LOS EVENTOS PARA VALIDAR.</a:t>
            </a:r>
          </a:p>
        </p:txBody>
      </p:sp>
    </p:spTree>
    <p:extLst>
      <p:ext uri="{BB962C8B-B14F-4D97-AF65-F5344CB8AC3E}">
        <p14:creationId xmlns:p14="http://schemas.microsoft.com/office/powerpoint/2010/main" val="2376167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24E3389-3A43-4D57-BDA8-24D01C11C8CC}"/>
              </a:ext>
            </a:extLst>
          </p:cNvPr>
          <p:cNvSpPr>
            <a:spLocks noGrp="1"/>
          </p:cNvSpPr>
          <p:nvPr>
            <p:ph type="body" idx="1"/>
          </p:nvPr>
        </p:nvSpPr>
        <p:spPr/>
        <p:txBody>
          <a:bodyPr/>
          <a:lstStyle/>
          <a:p>
            <a:r>
              <a:rPr lang="es-ES" dirty="0"/>
              <a:t>Adicionalmente, una vez realizada la validación, el aviso en caso de error, se puede realizar de forma intrusiva o no.</a:t>
            </a:r>
          </a:p>
          <a:p>
            <a:endParaRPr lang="es-ES" dirty="0"/>
          </a:p>
          <a:p>
            <a:pPr lvl="1"/>
            <a:r>
              <a:rPr lang="es-ES" dirty="0"/>
              <a:t>La forma intrusiva muestra un mensaje en pantalla vía un cuadro de diálogo, el cual debe ser cerrado antes de continuar.</a:t>
            </a:r>
          </a:p>
          <a:p>
            <a:pPr lvl="1"/>
            <a:endParaRPr lang="es-ES" dirty="0"/>
          </a:p>
          <a:p>
            <a:pPr lvl="1"/>
            <a:r>
              <a:rPr lang="es-ES" dirty="0"/>
              <a:t>La forma no intrusiva, permite que el usuario reciba un aviso sin que haya nada que cerrar, generalmente el aviso es de carácter visual, puede ser una marca, un cambio de color, un texto cerca del control. </a:t>
            </a:r>
            <a:endParaRPr lang="es-CL" dirty="0"/>
          </a:p>
        </p:txBody>
      </p:sp>
      <p:sp>
        <p:nvSpPr>
          <p:cNvPr id="3" name="Título 2">
            <a:extLst>
              <a:ext uri="{FF2B5EF4-FFF2-40B4-BE49-F238E27FC236}">
                <a16:creationId xmlns:a16="http://schemas.microsoft.com/office/drawing/2014/main" id="{7182F73F-7A13-4DD0-A6F9-46325770982B}"/>
              </a:ext>
            </a:extLst>
          </p:cNvPr>
          <p:cNvSpPr>
            <a:spLocks noGrp="1"/>
          </p:cNvSpPr>
          <p:nvPr>
            <p:ph type="title"/>
          </p:nvPr>
        </p:nvSpPr>
        <p:spPr/>
        <p:txBody>
          <a:bodyPr/>
          <a:lstStyle/>
          <a:p>
            <a:r>
              <a:rPr lang="es-ES_tradnl" dirty="0"/>
              <a:t>USO DE LOS EVENTOS PARA VALIDAR</a:t>
            </a:r>
            <a:endParaRPr lang="es-CL" dirty="0"/>
          </a:p>
        </p:txBody>
      </p:sp>
    </p:spTree>
    <p:extLst>
      <p:ext uri="{BB962C8B-B14F-4D97-AF65-F5344CB8AC3E}">
        <p14:creationId xmlns:p14="http://schemas.microsoft.com/office/powerpoint/2010/main" val="3052232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p:txBody>
          <a:bodyPr/>
          <a:lstStyle/>
          <a:p>
            <a:r>
              <a:rPr lang="es-ES_tradnl" dirty="0"/>
              <a:t>EJEMPLO PRÁCTICO.</a:t>
            </a:r>
          </a:p>
        </p:txBody>
      </p:sp>
    </p:spTree>
    <p:extLst>
      <p:ext uri="{BB962C8B-B14F-4D97-AF65-F5344CB8AC3E}">
        <p14:creationId xmlns:p14="http://schemas.microsoft.com/office/powerpoint/2010/main" val="3572879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p:txBody>
          <a:bodyPr/>
          <a:lstStyle/>
          <a:p>
            <a:r>
              <a:rPr lang="es-ES_tradnl" dirty="0">
                <a:latin typeface="Calibri" panose="020F0502020204030204" pitchFamily="34" charset="0"/>
                <a:cs typeface="Calibri" panose="020F0502020204030204" pitchFamily="34" charset="0"/>
              </a:rPr>
              <a:t>Primero creamos el formulario y luego ve el video de implementación</a:t>
            </a:r>
          </a:p>
          <a:p>
            <a:pPr marL="50800" indent="0">
              <a:buNone/>
            </a:pPr>
            <a:endParaRPr lang="es-ES_tradnl" dirty="0">
              <a:latin typeface="Calibri" panose="020F0502020204030204" pitchFamily="34" charset="0"/>
              <a:cs typeface="Calibri" panose="020F0502020204030204" pitchFamily="34" charset="0"/>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EJEMPLO PRÁCTICO</a:t>
            </a:r>
          </a:p>
        </p:txBody>
      </p:sp>
      <p:pic>
        <p:nvPicPr>
          <p:cNvPr id="5" name="Imagen 4">
            <a:extLst>
              <a:ext uri="{FF2B5EF4-FFF2-40B4-BE49-F238E27FC236}">
                <a16:creationId xmlns:a16="http://schemas.microsoft.com/office/drawing/2014/main" id="{561A61B0-C5B5-CE40-A911-09174435D137}"/>
              </a:ext>
            </a:extLst>
          </p:cNvPr>
          <p:cNvPicPr>
            <a:picLocks noChangeAspect="1"/>
          </p:cNvPicPr>
          <p:nvPr/>
        </p:nvPicPr>
        <p:blipFill>
          <a:blip r:embed="rId2"/>
          <a:stretch>
            <a:fillRect/>
          </a:stretch>
        </p:blipFill>
        <p:spPr>
          <a:xfrm>
            <a:off x="689112" y="2075202"/>
            <a:ext cx="7518400" cy="2532876"/>
          </a:xfrm>
          <a:prstGeom prst="rect">
            <a:avLst/>
          </a:prstGeom>
        </p:spPr>
      </p:pic>
      <p:pic>
        <p:nvPicPr>
          <p:cNvPr id="6" name="Imagen 5">
            <a:extLst>
              <a:ext uri="{FF2B5EF4-FFF2-40B4-BE49-F238E27FC236}">
                <a16:creationId xmlns:a16="http://schemas.microsoft.com/office/drawing/2014/main" id="{77497F8D-18D4-544F-B8A6-8D3861C4BF44}"/>
              </a:ext>
            </a:extLst>
          </p:cNvPr>
          <p:cNvPicPr>
            <a:picLocks noChangeAspect="1"/>
          </p:cNvPicPr>
          <p:nvPr/>
        </p:nvPicPr>
        <p:blipFill>
          <a:blip r:embed="rId3"/>
          <a:stretch>
            <a:fillRect/>
          </a:stretch>
        </p:blipFill>
        <p:spPr>
          <a:xfrm>
            <a:off x="5775813" y="4540090"/>
            <a:ext cx="2431699" cy="2255354"/>
          </a:xfrm>
          <a:prstGeom prst="rect">
            <a:avLst/>
          </a:prstGeom>
        </p:spPr>
      </p:pic>
    </p:spTree>
    <p:extLst>
      <p:ext uri="{BB962C8B-B14F-4D97-AF65-F5344CB8AC3E}">
        <p14:creationId xmlns:p14="http://schemas.microsoft.com/office/powerpoint/2010/main" val="183291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11D660B-FD29-4B86-9AB3-0FB8D0853BF3}"/>
              </a:ext>
            </a:extLst>
          </p:cNvPr>
          <p:cNvSpPr>
            <a:spLocks noGrp="1"/>
          </p:cNvSpPr>
          <p:nvPr>
            <p:ph type="body" idx="1"/>
          </p:nvPr>
        </p:nvSpPr>
        <p:spPr/>
        <p:txBody>
          <a:bodyPr/>
          <a:lstStyle/>
          <a:p>
            <a:r>
              <a:rPr lang="es-ES" dirty="0"/>
              <a:t>Juega ahora con el formulario: </a:t>
            </a:r>
          </a:p>
          <a:p>
            <a:pPr lvl="1"/>
            <a:r>
              <a:rPr lang="es-ES" dirty="0"/>
              <a:t>¿Que debería pasar cuando presionas el botón limpiar?</a:t>
            </a:r>
          </a:p>
          <a:p>
            <a:pPr lvl="1"/>
            <a:endParaRPr lang="es-ES" dirty="0"/>
          </a:p>
          <a:p>
            <a:pPr lvl="1"/>
            <a:r>
              <a:rPr lang="es-CL" dirty="0"/>
              <a:t>¿Que debería pasar antes de presionar el botón enviar y pasas de un control a otro sin ingresar texto en ellos?</a:t>
            </a:r>
          </a:p>
          <a:p>
            <a:pPr lvl="1"/>
            <a:endParaRPr lang="es-CL" dirty="0"/>
          </a:p>
          <a:p>
            <a:pPr lvl="1"/>
            <a:r>
              <a:rPr lang="es-CL" dirty="0"/>
              <a:t>¿Qué debería pasar cuando llenas los dos controles con texto y pasas a cualquier otro control?</a:t>
            </a:r>
          </a:p>
          <a:p>
            <a:pPr marL="76200" indent="0">
              <a:buNone/>
            </a:pPr>
            <a:endParaRPr lang="es-CL" dirty="0"/>
          </a:p>
          <a:p>
            <a:pPr marL="419100" indent="-342900"/>
            <a:r>
              <a:rPr lang="es-CL" dirty="0"/>
              <a:t>Si te animas, programa las respuestas.</a:t>
            </a:r>
          </a:p>
        </p:txBody>
      </p:sp>
      <p:sp>
        <p:nvSpPr>
          <p:cNvPr id="3" name="Título 2">
            <a:extLst>
              <a:ext uri="{FF2B5EF4-FFF2-40B4-BE49-F238E27FC236}">
                <a16:creationId xmlns:a16="http://schemas.microsoft.com/office/drawing/2014/main" id="{C52D704F-6E7A-4247-BF59-87043A52C1E9}"/>
              </a:ext>
            </a:extLst>
          </p:cNvPr>
          <p:cNvSpPr>
            <a:spLocks noGrp="1"/>
          </p:cNvSpPr>
          <p:nvPr>
            <p:ph type="title"/>
          </p:nvPr>
        </p:nvSpPr>
        <p:spPr/>
        <p:txBody>
          <a:bodyPr/>
          <a:lstStyle/>
          <a:p>
            <a:r>
              <a:rPr lang="es-ES_tradnl" dirty="0"/>
              <a:t>EJEMPLO PRÁCTICO</a:t>
            </a:r>
            <a:endParaRPr lang="es-CL" dirty="0"/>
          </a:p>
        </p:txBody>
      </p:sp>
    </p:spTree>
    <p:extLst>
      <p:ext uri="{BB962C8B-B14F-4D97-AF65-F5344CB8AC3E}">
        <p14:creationId xmlns:p14="http://schemas.microsoft.com/office/powerpoint/2010/main" val="3458834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AF8D10D-F893-4999-A8B3-1BD8BBCCCB0C}"/>
              </a:ext>
            </a:extLst>
          </p:cNvPr>
          <p:cNvSpPr>
            <a:spLocks noGrp="1"/>
          </p:cNvSpPr>
          <p:nvPr>
            <p:ph type="body" idx="1"/>
          </p:nvPr>
        </p:nvSpPr>
        <p:spPr/>
        <p:txBody>
          <a:bodyPr/>
          <a:lstStyle/>
          <a:p>
            <a:r>
              <a:rPr lang="es-ES" dirty="0"/>
              <a:t>Por suerte para nosotros, hay muchas librerías ya definidas, creadas y utilizadas por muchos desarrolladores para validar formularios.</a:t>
            </a:r>
          </a:p>
          <a:p>
            <a:endParaRPr lang="es-ES" dirty="0"/>
          </a:p>
          <a:p>
            <a:r>
              <a:rPr lang="es-ES" dirty="0"/>
              <a:t>Entre muchas librerías existentes se encuentran:</a:t>
            </a:r>
          </a:p>
          <a:p>
            <a:pPr lvl="1"/>
            <a:r>
              <a:rPr lang="es-ES" dirty="0" err="1"/>
              <a:t>Validation</a:t>
            </a:r>
            <a:r>
              <a:rPr lang="es-ES" dirty="0"/>
              <a:t> </a:t>
            </a:r>
            <a:r>
              <a:rPr lang="es-ES" dirty="0" err="1"/>
              <a:t>Engine</a:t>
            </a:r>
            <a:endParaRPr lang="es-ES" dirty="0"/>
          </a:p>
          <a:p>
            <a:pPr lvl="1"/>
            <a:r>
              <a:rPr lang="es-ES" dirty="0"/>
              <a:t>Validate.js</a:t>
            </a:r>
          </a:p>
          <a:p>
            <a:pPr lvl="1"/>
            <a:r>
              <a:rPr lang="es-ES" dirty="0"/>
              <a:t>Parsley.js</a:t>
            </a:r>
          </a:p>
          <a:p>
            <a:pPr lvl="1"/>
            <a:endParaRPr lang="es-ES" dirty="0"/>
          </a:p>
          <a:p>
            <a:pPr lvl="1"/>
            <a:endParaRPr lang="es-CL" dirty="0"/>
          </a:p>
        </p:txBody>
      </p:sp>
      <p:sp>
        <p:nvSpPr>
          <p:cNvPr id="3" name="Título 2">
            <a:extLst>
              <a:ext uri="{FF2B5EF4-FFF2-40B4-BE49-F238E27FC236}">
                <a16:creationId xmlns:a16="http://schemas.microsoft.com/office/drawing/2014/main" id="{25BF4460-7829-4022-B2BA-6A4DF37C97BF}"/>
              </a:ext>
            </a:extLst>
          </p:cNvPr>
          <p:cNvSpPr>
            <a:spLocks noGrp="1"/>
          </p:cNvSpPr>
          <p:nvPr>
            <p:ph type="title"/>
          </p:nvPr>
        </p:nvSpPr>
        <p:spPr/>
        <p:txBody>
          <a:bodyPr/>
          <a:lstStyle/>
          <a:p>
            <a:r>
              <a:rPr lang="es-ES_tradnl" dirty="0"/>
              <a:t>EJEMPLO PRÁCTICO</a:t>
            </a:r>
            <a:endParaRPr lang="es-CL" dirty="0"/>
          </a:p>
        </p:txBody>
      </p:sp>
    </p:spTree>
    <p:extLst>
      <p:ext uri="{BB962C8B-B14F-4D97-AF65-F5344CB8AC3E}">
        <p14:creationId xmlns:p14="http://schemas.microsoft.com/office/powerpoint/2010/main" val="3103393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p:txBody>
          <a:bodyPr/>
          <a:lstStyle/>
          <a:p>
            <a:r>
              <a:rPr lang="es-ES_tradnl" dirty="0"/>
              <a:t>ACTIVIDADES.</a:t>
            </a:r>
          </a:p>
        </p:txBody>
      </p:sp>
    </p:spTree>
    <p:extLst>
      <p:ext uri="{BB962C8B-B14F-4D97-AF65-F5344CB8AC3E}">
        <p14:creationId xmlns:p14="http://schemas.microsoft.com/office/powerpoint/2010/main" val="1780206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p:txBody>
          <a:bodyPr/>
          <a:lstStyle/>
          <a:p>
            <a:r>
              <a:rPr lang="es-ES_tradnl" dirty="0"/>
              <a:t>Revisa el AVA y encontrarás una actividad para que realices con tus compañeros de equipo aplicada a </a:t>
            </a:r>
            <a:r>
              <a:rPr lang="es-ES_tradnl"/>
              <a:t>tu proyecto.</a:t>
            </a:r>
            <a:endParaRPr lang="es-ES_tradnl" dirty="0"/>
          </a:p>
          <a:p>
            <a:endParaRPr lang="es-ES_tradnl" dirty="0">
              <a:latin typeface="Calibri" panose="020F0502020204030204" pitchFamily="34" charset="0"/>
              <a:cs typeface="Calibri" panose="020F0502020204030204" pitchFamily="34" charset="0"/>
            </a:endParaRPr>
          </a:p>
          <a:p>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ACTIVIDADES</a:t>
            </a:r>
          </a:p>
        </p:txBody>
      </p:sp>
    </p:spTree>
    <p:extLst>
      <p:ext uri="{BB962C8B-B14F-4D97-AF65-F5344CB8AC3E}">
        <p14:creationId xmlns:p14="http://schemas.microsoft.com/office/powerpoint/2010/main" val="1581661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476150"/>
            <a:ext cx="5995800" cy="2214436"/>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r>
              <a:rPr lang="en-US" dirty="0"/>
              <a:t>VALIDACIÓN DE FORMULARIOS CON JQUERY</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EN ESTA SESIÓN</a:t>
            </a:r>
          </a:p>
        </p:txBody>
      </p:sp>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p:txBody>
          <a:bodyPr/>
          <a:lstStyle/>
          <a:p>
            <a:r>
              <a:rPr lang="es-ES_tradnl" dirty="0">
                <a:latin typeface="Calibri" panose="020F0502020204030204" pitchFamily="34" charset="0"/>
                <a:cs typeface="Calibri" panose="020F0502020204030204" pitchFamily="34" charset="0"/>
              </a:rPr>
              <a:t>Eventos de formularios en jQuery</a:t>
            </a:r>
          </a:p>
          <a:p>
            <a:endParaRPr lang="es-ES_tradnl" dirty="0"/>
          </a:p>
          <a:p>
            <a:r>
              <a:rPr lang="es-ES_tradnl" dirty="0">
                <a:latin typeface="Calibri" panose="020F0502020204030204" pitchFamily="34" charset="0"/>
                <a:cs typeface="Calibri" panose="020F0502020204030204" pitchFamily="34" charset="0"/>
              </a:rPr>
              <a:t>Uso de los eventos para validar.</a:t>
            </a:r>
          </a:p>
          <a:p>
            <a:endParaRPr lang="es-ES_tradnl" dirty="0"/>
          </a:p>
          <a:p>
            <a:r>
              <a:rPr lang="es-ES_tradnl" dirty="0">
                <a:latin typeface="Calibri" panose="020F0502020204030204" pitchFamily="34" charset="0"/>
                <a:cs typeface="Calibri" panose="020F0502020204030204" pitchFamily="34" charset="0"/>
              </a:rPr>
              <a:t>Ejemplo práctico.</a:t>
            </a:r>
          </a:p>
          <a:p>
            <a:endParaRPr lang="es-ES_tradnl" dirty="0"/>
          </a:p>
          <a:p>
            <a:r>
              <a:rPr lang="es-ES_tradnl" dirty="0">
                <a:latin typeface="Calibri" panose="020F0502020204030204" pitchFamily="34" charset="0"/>
                <a:cs typeface="Calibri" panose="020F0502020204030204" pitchFamily="34" charset="0"/>
              </a:rPr>
              <a:t>Actividades.</a:t>
            </a:r>
          </a:p>
          <a:p>
            <a:pPr lvl="4"/>
            <a:endParaRPr lang="es-ES_tradnl"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73654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p:txBody>
          <a:bodyPr/>
          <a:lstStyle/>
          <a:p>
            <a:r>
              <a:rPr lang="es-ES_tradnl" dirty="0"/>
              <a:t>EVENTOS DE FORMULARIOS.</a:t>
            </a:r>
          </a:p>
        </p:txBody>
      </p:sp>
    </p:spTree>
    <p:extLst>
      <p:ext uri="{BB962C8B-B14F-4D97-AF65-F5344CB8AC3E}">
        <p14:creationId xmlns:p14="http://schemas.microsoft.com/office/powerpoint/2010/main" val="1679846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p:txBody>
          <a:bodyPr/>
          <a:lstStyle/>
          <a:p>
            <a:r>
              <a:rPr lang="es-ES_tradnl" dirty="0"/>
              <a:t>En jQuery existen algunos eventos que permiten trabajar o están asociados a los formularios.</a:t>
            </a:r>
          </a:p>
          <a:p>
            <a:pPr lvl="1"/>
            <a:r>
              <a:rPr lang="es-ES_tradnl" dirty="0" err="1">
                <a:latin typeface="Calibri" panose="020F0502020204030204" pitchFamily="34" charset="0"/>
                <a:cs typeface="Calibri" panose="020F0502020204030204" pitchFamily="34" charset="0"/>
              </a:rPr>
              <a:t>blur</a:t>
            </a:r>
            <a:r>
              <a:rPr lang="es-ES_tradnl" dirty="0">
                <a:latin typeface="Calibri" panose="020F0502020204030204" pitchFamily="34" charset="0"/>
                <a:cs typeface="Calibri" panose="020F0502020204030204" pitchFamily="34" charset="0"/>
              </a:rPr>
              <a:t>(), enlaza una acción a un objeto cuando este cambia el foco.</a:t>
            </a:r>
          </a:p>
          <a:p>
            <a:pPr lvl="1"/>
            <a:r>
              <a:rPr lang="es-ES_tradnl" dirty="0" err="1">
                <a:latin typeface="Calibri" panose="020F0502020204030204" pitchFamily="34" charset="0"/>
                <a:cs typeface="Calibri" panose="020F0502020204030204" pitchFamily="34" charset="0"/>
              </a:rPr>
              <a:t>change</a:t>
            </a:r>
            <a:r>
              <a:rPr lang="es-ES_tradnl" dirty="0">
                <a:latin typeface="Calibri" panose="020F0502020204030204" pitchFamily="34" charset="0"/>
                <a:cs typeface="Calibri" panose="020F0502020204030204" pitchFamily="34" charset="0"/>
              </a:rPr>
              <a:t>(), enlaza una acción a un objeto cuando este cambia su contenido.</a:t>
            </a:r>
          </a:p>
          <a:p>
            <a:pPr lvl="1"/>
            <a:r>
              <a:rPr lang="es-ES_tradnl" dirty="0" err="1">
                <a:latin typeface="Calibri" panose="020F0502020204030204" pitchFamily="34" charset="0"/>
                <a:cs typeface="Calibri" panose="020F0502020204030204" pitchFamily="34" charset="0"/>
              </a:rPr>
              <a:t>focus</a:t>
            </a:r>
            <a:r>
              <a:rPr lang="es-ES_tradnl" dirty="0">
                <a:latin typeface="Calibri" panose="020F0502020204030204" pitchFamily="34" charset="0"/>
                <a:cs typeface="Calibri" panose="020F0502020204030204" pitchFamily="34" charset="0"/>
              </a:rPr>
              <a:t>(), enlaza una acción a un objeto cuando este recibe el foco.</a:t>
            </a:r>
          </a:p>
          <a:p>
            <a:pPr lvl="1"/>
            <a:r>
              <a:rPr lang="es-ES_tradnl" dirty="0" err="1">
                <a:latin typeface="Calibri" panose="020F0502020204030204" pitchFamily="34" charset="0"/>
                <a:cs typeface="Calibri" panose="020F0502020204030204" pitchFamily="34" charset="0"/>
              </a:rPr>
              <a:t>focusin</a:t>
            </a:r>
            <a:r>
              <a:rPr lang="es-ES_tradnl" dirty="0">
                <a:latin typeface="Calibri" panose="020F0502020204030204" pitchFamily="34" charset="0"/>
                <a:cs typeface="Calibri" panose="020F0502020204030204" pitchFamily="34" charset="0"/>
              </a:rPr>
              <a:t>(), enlaza una acción a un objeto cuando este o su elemento padre reciben el foco.</a:t>
            </a:r>
          </a:p>
          <a:p>
            <a:pPr lvl="1"/>
            <a:r>
              <a:rPr lang="es-ES_tradnl" dirty="0" err="1">
                <a:latin typeface="Calibri" panose="020F0502020204030204" pitchFamily="34" charset="0"/>
                <a:cs typeface="Calibri" panose="020F0502020204030204" pitchFamily="34" charset="0"/>
              </a:rPr>
              <a:t>focusout</a:t>
            </a:r>
            <a:r>
              <a:rPr lang="es-ES_tradnl" dirty="0">
                <a:latin typeface="Calibri" panose="020F0502020204030204" pitchFamily="34" charset="0"/>
                <a:cs typeface="Calibri" panose="020F0502020204030204" pitchFamily="34" charset="0"/>
              </a:rPr>
              <a:t>(), enlaza una acción a un objeto cuando este o su elemento padre pierden el foco.</a:t>
            </a:r>
          </a:p>
          <a:p>
            <a:pPr lvl="1"/>
            <a:r>
              <a:rPr lang="es-ES_tradnl" dirty="0" err="1">
                <a:latin typeface="Calibri" panose="020F0502020204030204" pitchFamily="34" charset="0"/>
                <a:cs typeface="Calibri" panose="020F0502020204030204" pitchFamily="34" charset="0"/>
              </a:rPr>
              <a:t>select</a:t>
            </a:r>
            <a:r>
              <a:rPr lang="es-ES_tradnl" dirty="0">
                <a:latin typeface="Calibri" panose="020F0502020204030204" pitchFamily="34" charset="0"/>
                <a:cs typeface="Calibri" panose="020F0502020204030204" pitchFamily="34" charset="0"/>
              </a:rPr>
              <a:t>(), enlaza una acción a un objeto cuando el texto que este contiene es seleccionado.</a:t>
            </a:r>
          </a:p>
          <a:p>
            <a:pPr lvl="1"/>
            <a:r>
              <a:rPr lang="es-ES_tradnl" dirty="0" err="1">
                <a:latin typeface="Calibri" panose="020F0502020204030204" pitchFamily="34" charset="0"/>
                <a:cs typeface="Calibri" panose="020F0502020204030204" pitchFamily="34" charset="0"/>
              </a:rPr>
              <a:t>submit</a:t>
            </a:r>
            <a:r>
              <a:rPr lang="es-ES_tradnl" dirty="0">
                <a:latin typeface="Calibri" panose="020F0502020204030204" pitchFamily="34" charset="0"/>
                <a:cs typeface="Calibri" panose="020F0502020204030204" pitchFamily="34" charset="0"/>
              </a:rPr>
              <a:t>(), enlaza una acción a un objeto </a:t>
            </a:r>
            <a:r>
              <a:rPr lang="es-ES_tradnl" dirty="0" err="1">
                <a:latin typeface="Calibri" panose="020F0502020204030204" pitchFamily="34" charset="0"/>
                <a:cs typeface="Calibri" panose="020F0502020204030204" pitchFamily="34" charset="0"/>
              </a:rPr>
              <a:t>form</a:t>
            </a:r>
            <a:r>
              <a:rPr lang="es-ES_tradnl" dirty="0">
                <a:latin typeface="Calibri" panose="020F0502020204030204" pitchFamily="34" charset="0"/>
                <a:cs typeface="Calibri" panose="020F0502020204030204" pitchFamily="34" charset="0"/>
              </a:rPr>
              <a:t> cuando el usuario intenta enviar un formulario.</a:t>
            </a: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EVENTOS DE FORMULARIOS.	</a:t>
            </a:r>
          </a:p>
        </p:txBody>
      </p:sp>
    </p:spTree>
    <p:extLst>
      <p:ext uri="{BB962C8B-B14F-4D97-AF65-F5344CB8AC3E}">
        <p14:creationId xmlns:p14="http://schemas.microsoft.com/office/powerpoint/2010/main" val="3828127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E36CC61-80A4-4A22-8462-6AD877BAE063}"/>
              </a:ext>
            </a:extLst>
          </p:cNvPr>
          <p:cNvSpPr>
            <a:spLocks noGrp="1"/>
          </p:cNvSpPr>
          <p:nvPr>
            <p:ph type="body" idx="1"/>
          </p:nvPr>
        </p:nvSpPr>
        <p:spPr/>
        <p:txBody>
          <a:bodyPr/>
          <a:lstStyle/>
          <a:p>
            <a:r>
              <a:rPr lang="es-ES" dirty="0"/>
              <a:t>Los eventos </a:t>
            </a:r>
            <a:r>
              <a:rPr lang="es-ES" dirty="0" err="1"/>
              <a:t>blur</a:t>
            </a:r>
            <a:r>
              <a:rPr lang="es-ES" dirty="0"/>
              <a:t>(), </a:t>
            </a:r>
            <a:r>
              <a:rPr lang="es-ES" dirty="0" err="1"/>
              <a:t>change</a:t>
            </a:r>
            <a:r>
              <a:rPr lang="es-ES" dirty="0"/>
              <a:t>(), </a:t>
            </a:r>
            <a:r>
              <a:rPr lang="es-ES" dirty="0" err="1"/>
              <a:t>focus</a:t>
            </a:r>
            <a:r>
              <a:rPr lang="es-ES" dirty="0"/>
              <a:t>(), </a:t>
            </a:r>
            <a:r>
              <a:rPr lang="es-ES" dirty="0" err="1"/>
              <a:t>focusin</a:t>
            </a:r>
            <a:r>
              <a:rPr lang="es-ES" dirty="0"/>
              <a:t>(), </a:t>
            </a:r>
            <a:r>
              <a:rPr lang="es-ES" dirty="0" err="1"/>
              <a:t>focusout</a:t>
            </a:r>
            <a:r>
              <a:rPr lang="es-ES" dirty="0"/>
              <a:t>() y </a:t>
            </a:r>
            <a:r>
              <a:rPr lang="es-ES" dirty="0" err="1"/>
              <a:t>select</a:t>
            </a:r>
            <a:r>
              <a:rPr lang="es-ES" dirty="0"/>
              <a:t>() se pueden aplicar a cualquier elemento de formulario.</a:t>
            </a:r>
          </a:p>
          <a:p>
            <a:endParaRPr lang="es-ES" dirty="0"/>
          </a:p>
          <a:p>
            <a:endParaRPr lang="es-CL" dirty="0"/>
          </a:p>
        </p:txBody>
      </p:sp>
      <p:sp>
        <p:nvSpPr>
          <p:cNvPr id="3" name="Título 2">
            <a:extLst>
              <a:ext uri="{FF2B5EF4-FFF2-40B4-BE49-F238E27FC236}">
                <a16:creationId xmlns:a16="http://schemas.microsoft.com/office/drawing/2014/main" id="{426EAED5-2E08-4DCD-833F-68172D4508B4}"/>
              </a:ext>
            </a:extLst>
          </p:cNvPr>
          <p:cNvSpPr>
            <a:spLocks noGrp="1"/>
          </p:cNvSpPr>
          <p:nvPr>
            <p:ph type="title"/>
          </p:nvPr>
        </p:nvSpPr>
        <p:spPr/>
        <p:txBody>
          <a:bodyPr/>
          <a:lstStyle/>
          <a:p>
            <a:r>
              <a:rPr lang="es-ES_tradnl" dirty="0"/>
              <a:t>EVENTOS DE FORMULARIOS</a:t>
            </a:r>
            <a:endParaRPr lang="es-CL" dirty="0"/>
          </a:p>
        </p:txBody>
      </p:sp>
      <p:pic>
        <p:nvPicPr>
          <p:cNvPr id="4" name="Imagen 3">
            <a:extLst>
              <a:ext uri="{FF2B5EF4-FFF2-40B4-BE49-F238E27FC236}">
                <a16:creationId xmlns:a16="http://schemas.microsoft.com/office/drawing/2014/main" id="{C5EB0CA6-0F53-413A-8DC4-95D8B7832222}"/>
              </a:ext>
            </a:extLst>
          </p:cNvPr>
          <p:cNvPicPr>
            <a:picLocks noChangeAspect="1"/>
          </p:cNvPicPr>
          <p:nvPr/>
        </p:nvPicPr>
        <p:blipFill>
          <a:blip r:embed="rId2"/>
          <a:stretch>
            <a:fillRect/>
          </a:stretch>
        </p:blipFill>
        <p:spPr>
          <a:xfrm>
            <a:off x="2034770" y="2754930"/>
            <a:ext cx="5074460" cy="1348140"/>
          </a:xfrm>
          <a:prstGeom prst="rect">
            <a:avLst/>
          </a:prstGeom>
        </p:spPr>
      </p:pic>
    </p:spTree>
    <p:extLst>
      <p:ext uri="{BB962C8B-B14F-4D97-AF65-F5344CB8AC3E}">
        <p14:creationId xmlns:p14="http://schemas.microsoft.com/office/powerpoint/2010/main" val="884720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ED0CFD63-C400-4371-9C3A-A553D435D067}"/>
              </a:ext>
            </a:extLst>
          </p:cNvPr>
          <p:cNvSpPr>
            <a:spLocks noGrp="1"/>
          </p:cNvSpPr>
          <p:nvPr>
            <p:ph type="body" idx="1"/>
          </p:nvPr>
        </p:nvSpPr>
        <p:spPr/>
        <p:txBody>
          <a:bodyPr/>
          <a:lstStyle/>
          <a:p>
            <a:r>
              <a:rPr lang="es-ES" dirty="0"/>
              <a:t>El evento </a:t>
            </a:r>
            <a:r>
              <a:rPr lang="es-ES" dirty="0" err="1"/>
              <a:t>submit</a:t>
            </a:r>
            <a:r>
              <a:rPr lang="es-ES" dirty="0"/>
              <a:t>() sólo se puede asociar a un formulario, por lo tanto sólo se va a gatillar cuando se presione el </a:t>
            </a:r>
            <a:r>
              <a:rPr lang="es-ES" dirty="0" err="1"/>
              <a:t>submit</a:t>
            </a:r>
            <a:r>
              <a:rPr lang="es-ES" dirty="0"/>
              <a:t>.</a:t>
            </a:r>
          </a:p>
          <a:p>
            <a:endParaRPr lang="es-CL" dirty="0"/>
          </a:p>
        </p:txBody>
      </p:sp>
      <p:sp>
        <p:nvSpPr>
          <p:cNvPr id="3" name="Título 2">
            <a:extLst>
              <a:ext uri="{FF2B5EF4-FFF2-40B4-BE49-F238E27FC236}">
                <a16:creationId xmlns:a16="http://schemas.microsoft.com/office/drawing/2014/main" id="{B861BBB2-437F-4638-A9AD-8393C75CDEA4}"/>
              </a:ext>
            </a:extLst>
          </p:cNvPr>
          <p:cNvSpPr>
            <a:spLocks noGrp="1"/>
          </p:cNvSpPr>
          <p:nvPr>
            <p:ph type="title"/>
          </p:nvPr>
        </p:nvSpPr>
        <p:spPr/>
        <p:txBody>
          <a:bodyPr/>
          <a:lstStyle/>
          <a:p>
            <a:r>
              <a:rPr lang="es-ES_tradnl" dirty="0"/>
              <a:t>EVENTOS DE FORMULARIOS</a:t>
            </a:r>
            <a:endParaRPr lang="es-CL" dirty="0"/>
          </a:p>
        </p:txBody>
      </p:sp>
      <p:pic>
        <p:nvPicPr>
          <p:cNvPr id="4" name="Imagen 3">
            <a:extLst>
              <a:ext uri="{FF2B5EF4-FFF2-40B4-BE49-F238E27FC236}">
                <a16:creationId xmlns:a16="http://schemas.microsoft.com/office/drawing/2014/main" id="{83B50A94-3A3A-461D-BCA6-588B872FFFF5}"/>
              </a:ext>
            </a:extLst>
          </p:cNvPr>
          <p:cNvPicPr>
            <a:picLocks noChangeAspect="1"/>
          </p:cNvPicPr>
          <p:nvPr/>
        </p:nvPicPr>
        <p:blipFill>
          <a:blip r:embed="rId2"/>
          <a:stretch>
            <a:fillRect/>
          </a:stretch>
        </p:blipFill>
        <p:spPr>
          <a:xfrm>
            <a:off x="2027871" y="2738391"/>
            <a:ext cx="5088258" cy="1593912"/>
          </a:xfrm>
          <a:prstGeom prst="rect">
            <a:avLst/>
          </a:prstGeom>
        </p:spPr>
      </p:pic>
    </p:spTree>
    <p:extLst>
      <p:ext uri="{BB962C8B-B14F-4D97-AF65-F5344CB8AC3E}">
        <p14:creationId xmlns:p14="http://schemas.microsoft.com/office/powerpoint/2010/main" val="2643961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1B2A849C-F002-4B48-9270-1B1E0C9BF482}"/>
              </a:ext>
            </a:extLst>
          </p:cNvPr>
          <p:cNvSpPr>
            <a:spLocks noGrp="1"/>
          </p:cNvSpPr>
          <p:nvPr>
            <p:ph type="body" idx="1"/>
          </p:nvPr>
        </p:nvSpPr>
        <p:spPr/>
        <p:txBody>
          <a:bodyPr/>
          <a:lstStyle/>
          <a:p>
            <a:r>
              <a:rPr lang="es-ES" dirty="0"/>
              <a:t>Si el formulario no cumple con las validaciones, se puede evitar el envío de los datos utilizando </a:t>
            </a:r>
            <a:r>
              <a:rPr lang="es-ES" dirty="0" err="1"/>
              <a:t>event.preventDefault</a:t>
            </a:r>
            <a:r>
              <a:rPr lang="es-ES" dirty="0"/>
              <a:t>(). El cual cancelará la ejecución de un enlace, en este caso el envió de los datos.</a:t>
            </a:r>
          </a:p>
          <a:p>
            <a:endParaRPr lang="es-ES" dirty="0"/>
          </a:p>
          <a:p>
            <a:endParaRPr lang="es-CL" dirty="0"/>
          </a:p>
        </p:txBody>
      </p:sp>
      <p:sp>
        <p:nvSpPr>
          <p:cNvPr id="3" name="Título 2">
            <a:extLst>
              <a:ext uri="{FF2B5EF4-FFF2-40B4-BE49-F238E27FC236}">
                <a16:creationId xmlns:a16="http://schemas.microsoft.com/office/drawing/2014/main" id="{0EF53B19-3DFD-40E3-A9E9-C0FBD8CFC16E}"/>
              </a:ext>
            </a:extLst>
          </p:cNvPr>
          <p:cNvSpPr>
            <a:spLocks noGrp="1"/>
          </p:cNvSpPr>
          <p:nvPr>
            <p:ph type="title"/>
          </p:nvPr>
        </p:nvSpPr>
        <p:spPr/>
        <p:txBody>
          <a:bodyPr/>
          <a:lstStyle/>
          <a:p>
            <a:r>
              <a:rPr lang="es-ES_tradnl" dirty="0"/>
              <a:t>EVENTOS DE FORMULARIOS</a:t>
            </a:r>
            <a:endParaRPr lang="es-CL" dirty="0"/>
          </a:p>
        </p:txBody>
      </p:sp>
      <p:pic>
        <p:nvPicPr>
          <p:cNvPr id="4" name="Imagen 3">
            <a:extLst>
              <a:ext uri="{FF2B5EF4-FFF2-40B4-BE49-F238E27FC236}">
                <a16:creationId xmlns:a16="http://schemas.microsoft.com/office/drawing/2014/main" id="{4AC0A3B0-4634-4D41-9F99-078C486DBD85}"/>
              </a:ext>
            </a:extLst>
          </p:cNvPr>
          <p:cNvPicPr>
            <a:picLocks noChangeAspect="1"/>
          </p:cNvPicPr>
          <p:nvPr/>
        </p:nvPicPr>
        <p:blipFill>
          <a:blip r:embed="rId2"/>
          <a:stretch>
            <a:fillRect/>
          </a:stretch>
        </p:blipFill>
        <p:spPr>
          <a:xfrm>
            <a:off x="2856994" y="3083258"/>
            <a:ext cx="3430011" cy="2174382"/>
          </a:xfrm>
          <a:prstGeom prst="rect">
            <a:avLst/>
          </a:prstGeom>
        </p:spPr>
      </p:pic>
    </p:spTree>
    <p:extLst>
      <p:ext uri="{BB962C8B-B14F-4D97-AF65-F5344CB8AC3E}">
        <p14:creationId xmlns:p14="http://schemas.microsoft.com/office/powerpoint/2010/main" val="1733276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3004575" y="3476150"/>
            <a:ext cx="5995800" cy="2232192"/>
          </a:xfrm>
        </p:spPr>
        <p:txBody>
          <a:bodyPr/>
          <a:lstStyle/>
          <a:p>
            <a:r>
              <a:rPr lang="es-ES_tradnl" dirty="0"/>
              <a:t>USO DE LOS EVENTOS PARA VALIDAR.</a:t>
            </a:r>
          </a:p>
        </p:txBody>
      </p:sp>
    </p:spTree>
    <p:extLst>
      <p:ext uri="{BB962C8B-B14F-4D97-AF65-F5344CB8AC3E}">
        <p14:creationId xmlns:p14="http://schemas.microsoft.com/office/powerpoint/2010/main" val="3726567019"/>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1632</TotalTime>
  <Words>589</Words>
  <Application>Microsoft Macintosh PowerPoint</Application>
  <PresentationFormat>Presentación en pantalla (4:3)</PresentationFormat>
  <Paragraphs>64</Paragraphs>
  <Slides>17</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17</vt:i4>
      </vt:variant>
    </vt:vector>
  </HeadingPairs>
  <TitlesOfParts>
    <vt:vector size="25" baseType="lpstr">
      <vt:lpstr>Arial</vt:lpstr>
      <vt:lpstr>Franklin Gothic</vt:lpstr>
      <vt:lpstr>Roboto</vt:lpstr>
      <vt:lpstr>Bebas Neue</vt:lpstr>
      <vt:lpstr>Roboto Condensed</vt:lpstr>
      <vt:lpstr>Roboto Mono</vt:lpstr>
      <vt:lpstr>Calibri</vt:lpstr>
      <vt:lpstr>Tema de Office</vt:lpstr>
      <vt:lpstr>DESARROLLO WEB</vt:lpstr>
      <vt:lpstr>VALIDACIÓN DE FORMULARIOS CON JQUERY</vt:lpstr>
      <vt:lpstr>EN ESTA SESIÓN</vt:lpstr>
      <vt:lpstr>EVENTOS DE FORMULARIOS.</vt:lpstr>
      <vt:lpstr>EVENTOS DE FORMULARIOS. </vt:lpstr>
      <vt:lpstr>EVENTOS DE FORMULARIOS</vt:lpstr>
      <vt:lpstr>EVENTOS DE FORMULARIOS</vt:lpstr>
      <vt:lpstr>EVENTOS DE FORMULARIOS</vt:lpstr>
      <vt:lpstr>USO DE LOS EVENTOS PARA VALIDAR.</vt:lpstr>
      <vt:lpstr>USO DE LOS EVENTOS PARA VALIDAR.</vt:lpstr>
      <vt:lpstr>USO DE LOS EVENTOS PARA VALIDAR</vt:lpstr>
      <vt:lpstr>EJEMPLO PRÁCTICO.</vt:lpstr>
      <vt:lpstr>EJEMPLO PRÁCTICO</vt:lpstr>
      <vt:lpstr>EJEMPLO PRÁCTICO</vt:lpstr>
      <vt:lpstr>EJEMPLO PRÁCTICO</vt:lpstr>
      <vt:lpstr>ACTIVIDADES.</vt:lpstr>
      <vt:lpstr>ACTIVIDADES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cp:lastModifiedBy>Sandra Olea</cp:lastModifiedBy>
  <cp:revision>46</cp:revision>
  <dcterms:modified xsi:type="dcterms:W3CDTF">2020-08-11T04:19:49Z</dcterms:modified>
</cp:coreProperties>
</file>